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7.xml.rels" ContentType="application/vnd.openxmlformats-package.relationships+xml"/>
  <Override PartName="/ppt/notesSlides/notesSlide7.xml" ContentType="application/vnd.openxmlformats-officedocument.presentationml.notesSlid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3.jpeg" ContentType="image/jpeg"/>
  <Override PartName="/ppt/media/image50.png" ContentType="image/png"/>
  <Override PartName="/ppt/media/image49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1.png" ContentType="image/png"/>
  <Override PartName="/ppt/media/image43.jpeg" ContentType="image/jpeg"/>
  <Override PartName="/ppt/media/image39.jpeg" ContentType="image/jpeg"/>
  <Override PartName="/ppt/media/image3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21.png" ContentType="image/png"/>
  <Override PartName="/ppt/media/image6.png" ContentType="image/png"/>
  <Override PartName="/ppt/media/image44.jpeg" ContentType="image/jpeg"/>
  <Override PartName="/ppt/media/image51.png" ContentType="image/png"/>
  <Override PartName="/ppt/media/image1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12.png" ContentType="image/png"/>
  <Override PartName="/ppt/media/image45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jpeg" ContentType="image/jpeg"/>
  <Override PartName="/ppt/media/image48.png" ContentType="image/png"/>
  <Override PartName="/ppt/media/image37.jpeg" ContentType="image/jpeg"/>
  <Override PartName="/ppt/media/image42.jpeg" ContentType="image/jpeg"/>
  <Override PartName="/ppt/media/image40.png" ContentType="image/png"/>
  <Override PartName="/ppt/media/image22.png" ContentType="image/png"/>
  <Override PartName="/ppt/media/image4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3DD721D-7DA1-428A-A49A-B1387C17656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from Marques group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503280" y="174240"/>
            <a:ext cx="9068400" cy="18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503280" y="1905480"/>
            <a:ext cx="9068400" cy="42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3"/>
          <p:cNvSpPr/>
          <p:nvPr/>
        </p:nvSpPr>
        <p:spPr>
          <a:xfrm>
            <a:off x="5543280" y="4787280"/>
            <a:ext cx="4462200" cy="13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DNA-DNA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503280" y="248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is the genome organized in space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503280" y="3783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does one measure DNA-DNA contacts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4"/>
          <p:cNvSpPr/>
          <p:nvPr/>
        </p:nvSpPr>
        <p:spPr>
          <a:xfrm>
            <a:off x="503280" y="5043960"/>
            <a:ext cx="9069120" cy="149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these DNA-DNA contact relate to elincRNAs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82440" y="7248240"/>
            <a:ext cx="984996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90480" cy="2516760"/>
          </a:xfrm>
          <a:prstGeom prst="rect">
            <a:avLst/>
          </a:prstGeom>
          <a:ln>
            <a:noFill/>
          </a:ln>
        </p:spPr>
      </p:pic>
      <p:sp>
        <p:nvSpPr>
          <p:cNvPr id="491" name="CustomShape 4"/>
          <p:cNvSpPr/>
          <p:nvPr/>
        </p:nvSpPr>
        <p:spPr>
          <a:xfrm>
            <a:off x="7092000" y="4356000"/>
            <a:ext cx="214560" cy="1366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5"/>
          <p:cNvSpPr/>
          <p:nvPr/>
        </p:nvSpPr>
        <p:spPr>
          <a:xfrm>
            <a:off x="7092000" y="561600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6"/>
          <p:cNvSpPr/>
          <p:nvPr/>
        </p:nvSpPr>
        <p:spPr>
          <a:xfrm>
            <a:off x="7092360" y="424836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7"/>
          <p:cNvSpPr/>
          <p:nvPr/>
        </p:nvSpPr>
        <p:spPr>
          <a:xfrm>
            <a:off x="7092360" y="5904000"/>
            <a:ext cx="214560" cy="682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8"/>
          <p:cNvSpPr/>
          <p:nvPr/>
        </p:nvSpPr>
        <p:spPr>
          <a:xfrm>
            <a:off x="7092360" y="648000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9"/>
          <p:cNvSpPr/>
          <p:nvPr/>
        </p:nvSpPr>
        <p:spPr>
          <a:xfrm>
            <a:off x="7092720" y="579636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0"/>
          <p:cNvSpPr/>
          <p:nvPr/>
        </p:nvSpPr>
        <p:spPr>
          <a:xfrm>
            <a:off x="7090200" y="4428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1"/>
          <p:cNvSpPr/>
          <p:nvPr/>
        </p:nvSpPr>
        <p:spPr>
          <a:xfrm>
            <a:off x="7090200" y="464400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2"/>
          <p:cNvSpPr/>
          <p:nvPr/>
        </p:nvSpPr>
        <p:spPr>
          <a:xfrm>
            <a:off x="7090200" y="5040000"/>
            <a:ext cx="214200" cy="106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3"/>
          <p:cNvSpPr/>
          <p:nvPr/>
        </p:nvSpPr>
        <p:spPr>
          <a:xfrm>
            <a:off x="7090200" y="5220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4"/>
          <p:cNvSpPr/>
          <p:nvPr/>
        </p:nvSpPr>
        <p:spPr>
          <a:xfrm>
            <a:off x="7090200" y="5472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5"/>
          <p:cNvSpPr/>
          <p:nvPr/>
        </p:nvSpPr>
        <p:spPr>
          <a:xfrm>
            <a:off x="7093080" y="615600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6"/>
          <p:cNvSpPr/>
          <p:nvPr/>
        </p:nvSpPr>
        <p:spPr>
          <a:xfrm>
            <a:off x="7093080" y="5904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7"/>
          <p:cNvSpPr/>
          <p:nvPr/>
        </p:nvSpPr>
        <p:spPr>
          <a:xfrm rot="16200000">
            <a:off x="8099640" y="3383640"/>
            <a:ext cx="214560" cy="1366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8"/>
          <p:cNvSpPr/>
          <p:nvPr/>
        </p:nvSpPr>
        <p:spPr>
          <a:xfrm rot="16200000">
            <a:off x="8783640" y="395964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9"/>
          <p:cNvSpPr/>
          <p:nvPr/>
        </p:nvSpPr>
        <p:spPr>
          <a:xfrm rot="16200000">
            <a:off x="7416000" y="395928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0"/>
          <p:cNvSpPr/>
          <p:nvPr/>
        </p:nvSpPr>
        <p:spPr>
          <a:xfrm rot="16200000">
            <a:off x="9305640" y="3725280"/>
            <a:ext cx="214560" cy="682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1"/>
          <p:cNvSpPr/>
          <p:nvPr/>
        </p:nvSpPr>
        <p:spPr>
          <a:xfrm rot="16200000">
            <a:off x="9647640" y="395928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2"/>
          <p:cNvSpPr/>
          <p:nvPr/>
        </p:nvSpPr>
        <p:spPr>
          <a:xfrm rot="16200000">
            <a:off x="8964000" y="395892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3"/>
          <p:cNvSpPr/>
          <p:nvPr/>
        </p:nvSpPr>
        <p:spPr>
          <a:xfrm rot="16200000">
            <a:off x="7523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4"/>
          <p:cNvSpPr/>
          <p:nvPr/>
        </p:nvSpPr>
        <p:spPr>
          <a:xfrm rot="16200000">
            <a:off x="7811640" y="396144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5"/>
          <p:cNvSpPr/>
          <p:nvPr/>
        </p:nvSpPr>
        <p:spPr>
          <a:xfrm rot="16200000">
            <a:off x="8153640" y="4015440"/>
            <a:ext cx="214200" cy="106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6"/>
          <p:cNvSpPr/>
          <p:nvPr/>
        </p:nvSpPr>
        <p:spPr>
          <a:xfrm rot="16200000">
            <a:off x="8315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7"/>
          <p:cNvSpPr/>
          <p:nvPr/>
        </p:nvSpPr>
        <p:spPr>
          <a:xfrm rot="16200000">
            <a:off x="8567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8"/>
          <p:cNvSpPr/>
          <p:nvPr/>
        </p:nvSpPr>
        <p:spPr>
          <a:xfrm rot="16200000">
            <a:off x="9323640" y="395856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9"/>
          <p:cNvSpPr/>
          <p:nvPr/>
        </p:nvSpPr>
        <p:spPr>
          <a:xfrm rot="16200000">
            <a:off x="8999640" y="403056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 up to 5kb resolution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82440" y="7248240"/>
            <a:ext cx="9849960" cy="30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90480" cy="251676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7092000" y="4356000"/>
            <a:ext cx="214560" cy="1366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5"/>
          <p:cNvSpPr/>
          <p:nvPr/>
        </p:nvSpPr>
        <p:spPr>
          <a:xfrm>
            <a:off x="7092000" y="561600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6"/>
          <p:cNvSpPr/>
          <p:nvPr/>
        </p:nvSpPr>
        <p:spPr>
          <a:xfrm>
            <a:off x="7092360" y="424836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7"/>
          <p:cNvSpPr/>
          <p:nvPr/>
        </p:nvSpPr>
        <p:spPr>
          <a:xfrm>
            <a:off x="7092360" y="5904000"/>
            <a:ext cx="214560" cy="682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8"/>
          <p:cNvSpPr/>
          <p:nvPr/>
        </p:nvSpPr>
        <p:spPr>
          <a:xfrm>
            <a:off x="7092360" y="648000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9"/>
          <p:cNvSpPr/>
          <p:nvPr/>
        </p:nvSpPr>
        <p:spPr>
          <a:xfrm>
            <a:off x="7092720" y="579636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0"/>
          <p:cNvSpPr/>
          <p:nvPr/>
        </p:nvSpPr>
        <p:spPr>
          <a:xfrm>
            <a:off x="7090200" y="4428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1"/>
          <p:cNvSpPr/>
          <p:nvPr/>
        </p:nvSpPr>
        <p:spPr>
          <a:xfrm>
            <a:off x="7090200" y="464400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2"/>
          <p:cNvSpPr/>
          <p:nvPr/>
        </p:nvSpPr>
        <p:spPr>
          <a:xfrm>
            <a:off x="7090200" y="5040000"/>
            <a:ext cx="214200" cy="106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3"/>
          <p:cNvSpPr/>
          <p:nvPr/>
        </p:nvSpPr>
        <p:spPr>
          <a:xfrm>
            <a:off x="7090200" y="5220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4"/>
          <p:cNvSpPr/>
          <p:nvPr/>
        </p:nvSpPr>
        <p:spPr>
          <a:xfrm>
            <a:off x="7090200" y="5472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5"/>
          <p:cNvSpPr/>
          <p:nvPr/>
        </p:nvSpPr>
        <p:spPr>
          <a:xfrm>
            <a:off x="7093080" y="615600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16"/>
          <p:cNvSpPr/>
          <p:nvPr/>
        </p:nvSpPr>
        <p:spPr>
          <a:xfrm>
            <a:off x="7093080" y="590400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17"/>
          <p:cNvSpPr/>
          <p:nvPr/>
        </p:nvSpPr>
        <p:spPr>
          <a:xfrm rot="16200000">
            <a:off x="8099640" y="3383640"/>
            <a:ext cx="214560" cy="1366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8"/>
          <p:cNvSpPr/>
          <p:nvPr/>
        </p:nvSpPr>
        <p:spPr>
          <a:xfrm rot="16200000">
            <a:off x="8783640" y="395964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19"/>
          <p:cNvSpPr/>
          <p:nvPr/>
        </p:nvSpPr>
        <p:spPr>
          <a:xfrm rot="16200000">
            <a:off x="7416000" y="395928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0"/>
          <p:cNvSpPr/>
          <p:nvPr/>
        </p:nvSpPr>
        <p:spPr>
          <a:xfrm rot="16200000">
            <a:off x="9305640" y="3725280"/>
            <a:ext cx="214560" cy="6825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1"/>
          <p:cNvSpPr/>
          <p:nvPr/>
        </p:nvSpPr>
        <p:spPr>
          <a:xfrm rot="16200000">
            <a:off x="9647640" y="395928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2"/>
          <p:cNvSpPr/>
          <p:nvPr/>
        </p:nvSpPr>
        <p:spPr>
          <a:xfrm rot="16200000">
            <a:off x="8964000" y="3958920"/>
            <a:ext cx="214560" cy="2145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3"/>
          <p:cNvSpPr/>
          <p:nvPr/>
        </p:nvSpPr>
        <p:spPr>
          <a:xfrm rot="16200000">
            <a:off x="7523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24"/>
          <p:cNvSpPr/>
          <p:nvPr/>
        </p:nvSpPr>
        <p:spPr>
          <a:xfrm rot="16200000">
            <a:off x="7811640" y="396144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25"/>
          <p:cNvSpPr/>
          <p:nvPr/>
        </p:nvSpPr>
        <p:spPr>
          <a:xfrm rot="16200000">
            <a:off x="8153640" y="4015440"/>
            <a:ext cx="214200" cy="106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26"/>
          <p:cNvSpPr/>
          <p:nvPr/>
        </p:nvSpPr>
        <p:spPr>
          <a:xfrm rot="16200000">
            <a:off x="8315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27"/>
          <p:cNvSpPr/>
          <p:nvPr/>
        </p:nvSpPr>
        <p:spPr>
          <a:xfrm rot="16200000">
            <a:off x="8567640" y="403344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8"/>
          <p:cNvSpPr/>
          <p:nvPr/>
        </p:nvSpPr>
        <p:spPr>
          <a:xfrm rot="16200000">
            <a:off x="9323640" y="3958560"/>
            <a:ext cx="214200" cy="214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29"/>
          <p:cNvSpPr/>
          <p:nvPr/>
        </p:nvSpPr>
        <p:spPr>
          <a:xfrm rot="16200000">
            <a:off x="8999640" y="4030560"/>
            <a:ext cx="214200" cy="705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30"/>
          <p:cNvSpPr/>
          <p:nvPr/>
        </p:nvSpPr>
        <p:spPr>
          <a:xfrm>
            <a:off x="7369920" y="4247640"/>
            <a:ext cx="219600" cy="2196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31"/>
          <p:cNvSpPr/>
          <p:nvPr/>
        </p:nvSpPr>
        <p:spPr>
          <a:xfrm>
            <a:off x="7587000" y="4464720"/>
            <a:ext cx="248040" cy="2480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32"/>
          <p:cNvSpPr/>
          <p:nvPr/>
        </p:nvSpPr>
        <p:spPr>
          <a:xfrm>
            <a:off x="7782840" y="4660560"/>
            <a:ext cx="350280" cy="3502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33"/>
          <p:cNvSpPr/>
          <p:nvPr/>
        </p:nvSpPr>
        <p:spPr>
          <a:xfrm>
            <a:off x="9479160" y="6375240"/>
            <a:ext cx="187560" cy="1836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4"/>
          <p:cNvSpPr/>
          <p:nvPr/>
        </p:nvSpPr>
        <p:spPr>
          <a:xfrm>
            <a:off x="9388440" y="6278040"/>
            <a:ext cx="162720" cy="1807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Biological interpretation of Hi-C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7480" cy="460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around the borders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 intra-TAD contacts and prevent inter-TAD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Enriched in insulator proteins CTCF and 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as areas with low interactions across them, extending inside TADs from borders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rcRect l="2844" t="0" r="23837" b="0"/>
          <a:stretch/>
        </p:blipFill>
        <p:spPr>
          <a:xfrm>
            <a:off x="0" y="5510520"/>
            <a:ext cx="10031400" cy="50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custom-defined TAD boundaries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are slightly enriched at boundaries.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6585840" y="3096000"/>
            <a:ext cx="3236400" cy="4388400"/>
          </a:xfrm>
          <a:prstGeom prst="rect">
            <a:avLst/>
          </a:prstGeom>
          <a:ln>
            <a:noFill/>
          </a:ln>
        </p:spPr>
      </p:pic>
      <p:sp>
        <p:nvSpPr>
          <p:cNvPr id="561" name="CustomShape 3"/>
          <p:cNvSpPr/>
          <p:nvPr/>
        </p:nvSpPr>
        <p:spPr>
          <a:xfrm>
            <a:off x="1152000" y="4500000"/>
            <a:ext cx="3813840" cy="60012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5360" cy="391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5360" cy="3911040"/>
          </a:xfrm>
          <a:prstGeom prst="rect">
            <a:avLst/>
          </a:prstGeom>
          <a:ln>
            <a:noFill/>
          </a:ln>
        </p:spPr>
      </p:pic>
      <p:sp>
        <p:nvSpPr>
          <p:cNvPr id="568" name="CustomShape 3"/>
          <p:cNvSpPr/>
          <p:nvPr/>
        </p:nvSpPr>
        <p:spPr>
          <a:xfrm>
            <a:off x="5975280" y="6011280"/>
            <a:ext cx="429120" cy="100512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5"/>
          <p:cNvSpPr/>
          <p:nvPr/>
        </p:nvSpPr>
        <p:spPr>
          <a:xfrm>
            <a:off x="395280" y="5039280"/>
            <a:ext cx="546912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29600" cy="4381200"/>
          </a:xfrm>
          <a:prstGeom prst="rect">
            <a:avLst/>
          </a:prstGeom>
          <a:ln>
            <a:noFill/>
          </a:ln>
        </p:spPr>
      </p:pic>
      <p:sp>
        <p:nvSpPr>
          <p:cNvPr id="573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strongly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Supporting association between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loop formation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all contacts happening inside 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(mean contact per 5kb).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gene is assigned the value of the TAD it belongs 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70200" cy="360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3120" cy="335484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40760" cy="3354840"/>
          </a:xfrm>
          <a:prstGeom prst="rect">
            <a:avLst/>
          </a:prstGeom>
          <a:ln>
            <a:noFill/>
          </a:ln>
        </p:spPr>
      </p:pic>
      <p:sp>
        <p:nvSpPr>
          <p:cNvPr id="458" name="CustomShape 3"/>
          <p:cNvSpPr/>
          <p:nvPr/>
        </p:nvSpPr>
        <p:spPr>
          <a:xfrm>
            <a:off x="80280" y="7307280"/>
            <a:ext cx="101401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" descr=""/>
          <p:cNvPicPr/>
          <p:nvPr/>
        </p:nvPicPr>
        <p:blipFill>
          <a:blip r:embed="rId1"/>
          <a:srcRect l="81444" t="0" r="15921" b="0"/>
          <a:stretch/>
        </p:blipFill>
        <p:spPr>
          <a:xfrm rot="5400000">
            <a:off x="4655880" y="4085640"/>
            <a:ext cx="188280" cy="553752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2"/>
          <a:srcRect l="0" t="0" r="72352" b="0"/>
          <a:stretch/>
        </p:blipFill>
        <p:spPr>
          <a:xfrm rot="5400000">
            <a:off x="3744720" y="2981520"/>
            <a:ext cx="2012760" cy="5537520"/>
          </a:xfrm>
          <a:prstGeom prst="rect">
            <a:avLst/>
          </a:prstGeom>
          <a:ln>
            <a:noFill/>
          </a:ln>
        </p:spPr>
      </p:pic>
      <p:sp>
        <p:nvSpPr>
          <p:cNvPr id="579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belong to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higher DNA-DNA contacts TADs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Transcription of elincRNAs promoting TAD compaction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insulator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503280" y="1839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(RAD21 + SMC3) are enriched in elincRNAs promoter regions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200" y="3093840"/>
            <a:ext cx="6064200" cy="44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6200" cy="4461120"/>
          </a:xfrm>
          <a:prstGeom prst="rect">
            <a:avLst/>
          </a:prstGeom>
          <a:ln>
            <a:noFill/>
          </a:ln>
        </p:spPr>
      </p:pic>
      <p:pic>
        <p:nvPicPr>
          <p:cNvPr id="587" name="" descr=""/>
          <p:cNvPicPr/>
          <p:nvPr/>
        </p:nvPicPr>
        <p:blipFill>
          <a:blip r:embed="rId2"/>
          <a:stretch/>
        </p:blipFill>
        <p:spPr>
          <a:xfrm>
            <a:off x="4121280" y="3094920"/>
            <a:ext cx="5956200" cy="446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6200" cy="4461120"/>
          </a:xfrm>
          <a:prstGeom prst="rect">
            <a:avLst/>
          </a:prstGeom>
          <a:ln>
            <a:noFill/>
          </a:ln>
        </p:spPr>
      </p:pic>
      <p:sp>
        <p:nvSpPr>
          <p:cNvPr id="591" name="CustomShape 3"/>
          <p:cNvSpPr/>
          <p:nvPr/>
        </p:nvSpPr>
        <p:spPr>
          <a:xfrm>
            <a:off x="6083280" y="3342960"/>
            <a:ext cx="2949480" cy="27097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1"/>
          <a:stretch/>
        </p:blipFill>
        <p:spPr>
          <a:xfrm>
            <a:off x="4247280" y="3174840"/>
            <a:ext cx="5767560" cy="4381200"/>
          </a:xfrm>
          <a:prstGeom prst="rect">
            <a:avLst/>
          </a:prstGeom>
          <a:ln>
            <a:noFill/>
          </a:ln>
        </p:spPr>
      </p:pic>
      <p:sp>
        <p:nvSpPr>
          <p:cNvPr id="594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 exclusive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167000"/>
            <a:ext cx="6233760" cy="2858760"/>
          </a:xfrm>
          <a:prstGeom prst="rect">
            <a:avLst/>
          </a:prstGeom>
          <a:ln>
            <a:noFill/>
          </a:ln>
        </p:spPr>
      </p:pic>
      <p:sp>
        <p:nvSpPr>
          <p:cNvPr id="598" name="CustomShape 3"/>
          <p:cNvSpPr/>
          <p:nvPr/>
        </p:nvSpPr>
        <p:spPr>
          <a:xfrm>
            <a:off x="360" y="7208640"/>
            <a:ext cx="100778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03280" y="1767960"/>
            <a:ext cx="9069120" cy="51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2"/>
          <p:cNvSpPr/>
          <p:nvPr/>
        </p:nvSpPr>
        <p:spPr>
          <a:xfrm>
            <a:off x="503280" y="20145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enrichment of enhancers producing elincRNAs vs those that do not, at TAD boundaries would be more meaningful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503280" y="4534560"/>
            <a:ext cx="9069120" cy="30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analysis to other cell-lines may provide interesting informations.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503280" y="20145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505440" y="30240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49120" cy="3024360"/>
          </a:xfrm>
          <a:prstGeom prst="rect">
            <a:avLst/>
          </a:prstGeom>
          <a:ln>
            <a:noFill/>
          </a:ln>
        </p:spPr>
      </p:pic>
      <p:sp>
        <p:nvSpPr>
          <p:cNvPr id="462" name="CustomShape 3"/>
          <p:cNvSpPr/>
          <p:nvPr/>
        </p:nvSpPr>
        <p:spPr>
          <a:xfrm>
            <a:off x="164520" y="4128840"/>
            <a:ext cx="4235760" cy="7128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"/>
          <p:cNvSpPr/>
          <p:nvPr/>
        </p:nvSpPr>
        <p:spPr>
          <a:xfrm>
            <a:off x="6408720" y="7262280"/>
            <a:ext cx="101401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3600" cy="2740680"/>
          </a:xfrm>
          <a:prstGeom prst="rect">
            <a:avLst/>
          </a:prstGeom>
          <a:ln>
            <a:noFill/>
          </a:ln>
        </p:spPr>
      </p:pic>
      <p:sp>
        <p:nvSpPr>
          <p:cNvPr id="465" name="CustomShape 5"/>
          <p:cNvSpPr/>
          <p:nvPr/>
        </p:nvSpPr>
        <p:spPr>
          <a:xfrm>
            <a:off x="8927280" y="5111280"/>
            <a:ext cx="1077120" cy="13651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6"/>
          <p:cNvSpPr/>
          <p:nvPr/>
        </p:nvSpPr>
        <p:spPr>
          <a:xfrm>
            <a:off x="80640" y="7199280"/>
            <a:ext cx="992376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2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3520" cy="3617640"/>
          </a:xfrm>
          <a:prstGeom prst="rect">
            <a:avLst/>
          </a:prstGeom>
          <a:ln>
            <a:noFill/>
          </a:ln>
        </p:spPr>
      </p:pic>
      <p:sp>
        <p:nvSpPr>
          <p:cNvPr id="613" name="CustomShape 3"/>
          <p:cNvSpPr/>
          <p:nvPr/>
        </p:nvSpPr>
        <p:spPr>
          <a:xfrm rot="18900000">
            <a:off x="5897520" y="6551640"/>
            <a:ext cx="423360" cy="43200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4"/>
          <p:cNvSpPr/>
          <p:nvPr/>
        </p:nvSpPr>
        <p:spPr>
          <a:xfrm rot="18900000">
            <a:off x="6627600" y="6551640"/>
            <a:ext cx="423000" cy="43200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5"/>
          <p:cNvSpPr/>
          <p:nvPr/>
        </p:nvSpPr>
        <p:spPr>
          <a:xfrm rot="18900000">
            <a:off x="7266240" y="6551640"/>
            <a:ext cx="423000" cy="43200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6"/>
          <p:cNvSpPr/>
          <p:nvPr/>
        </p:nvSpPr>
        <p:spPr>
          <a:xfrm>
            <a:off x="5040000" y="4151520"/>
            <a:ext cx="1195560" cy="165384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7"/>
          <p:cNvSpPr/>
          <p:nvPr/>
        </p:nvSpPr>
        <p:spPr>
          <a:xfrm>
            <a:off x="6444720" y="3792960"/>
            <a:ext cx="590400" cy="74916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8"/>
          <p:cNvSpPr/>
          <p:nvPr/>
        </p:nvSpPr>
        <p:spPr>
          <a:xfrm>
            <a:off x="6576480" y="5005800"/>
            <a:ext cx="513720" cy="77976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1097720" y="9514080"/>
            <a:ext cx="909720" cy="39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1640" cy="4671000"/>
          </a:xfrm>
          <a:prstGeom prst="rect">
            <a:avLst/>
          </a:prstGeom>
          <a:ln>
            <a:noFill/>
          </a:ln>
        </p:spPr>
      </p:pic>
      <p:sp>
        <p:nvSpPr>
          <p:cNvPr id="621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503280" y="1767960"/>
            <a:ext cx="633456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1840" cy="717120"/>
          </a:xfrm>
          <a:prstGeom prst="rect">
            <a:avLst/>
          </a:prstGeom>
          <a:ln>
            <a:noFill/>
          </a:ln>
        </p:spPr>
      </p:pic>
      <p:sp>
        <p:nvSpPr>
          <p:cNvPr id="624" name="CustomShape 3"/>
          <p:cNvSpPr/>
          <p:nvPr/>
        </p:nvSpPr>
        <p:spPr>
          <a:xfrm>
            <a:off x="6912000" y="3433320"/>
            <a:ext cx="3045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9720360" y="3433680"/>
            <a:ext cx="30456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10560" cy="3346560"/>
          </a:xfrm>
          <a:prstGeom prst="rect">
            <a:avLst/>
          </a:prstGeom>
          <a:ln>
            <a:noFill/>
          </a:ln>
        </p:spPr>
      </p:pic>
      <p:sp>
        <p:nvSpPr>
          <p:cNvPr id="629" name="CustomShape 3"/>
          <p:cNvSpPr/>
          <p:nvPr/>
        </p:nvSpPr>
        <p:spPr>
          <a:xfrm>
            <a:off x="1987920" y="4412520"/>
            <a:ext cx="1035720" cy="237744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4"/>
          <p:cNvSpPr/>
          <p:nvPr/>
        </p:nvSpPr>
        <p:spPr>
          <a:xfrm>
            <a:off x="6167520" y="4406040"/>
            <a:ext cx="1382760" cy="239436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5"/>
          <p:cNvSpPr/>
          <p:nvPr/>
        </p:nvSpPr>
        <p:spPr>
          <a:xfrm>
            <a:off x="2658600" y="5967360"/>
            <a:ext cx="196920" cy="1958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32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51320" cy="69660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6366600" y="4815720"/>
            <a:ext cx="196920" cy="1958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503280" y="1767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Few [?] lincRNAs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503280" y="2163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Haunt: Modulation of chromosomal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1440" y="7170120"/>
            <a:ext cx="101491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Yin Y et al., 2015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5029200" y="3341880"/>
            <a:ext cx="4471200" cy="356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503280" y="2811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 human traits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Regulate protein-coding genes in 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Associated with regions of higher chromosomal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Involved in the regulation of nuclear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503280" y="2199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3"/>
          <p:cNvSpPr/>
          <p:nvPr/>
        </p:nvSpPr>
        <p:spPr>
          <a:xfrm>
            <a:off x="503280" y="2271960"/>
            <a:ext cx="9069120" cy="34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503280" y="300600"/>
            <a:ext cx="9068400" cy="125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503280" y="1803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LCL-expressed lincRNAs whose promoter region overlaps enhancers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80" name="Table 3"/>
          <p:cNvGraphicFramePr/>
          <p:nvPr/>
        </p:nvGraphicFramePr>
        <p:xfrm>
          <a:off x="947520" y="5389200"/>
          <a:ext cx="7772400" cy="113256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09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81" name="CustomShape 4"/>
          <p:cNvSpPr/>
          <p:nvPr/>
        </p:nvSpPr>
        <p:spPr>
          <a:xfrm>
            <a:off x="503280" y="2811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LincRNAs: LCL-expressed (Tan et al, under revision)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503280" y="3963960"/>
            <a:ext cx="9069120" cy="43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Enhancers, promoters: active in LCL, ENCODE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2016-12-14T16:46:46Z</dcterms:modified>
  <cp:revision>166</cp:revision>
  <dc:subject/>
  <dc:title/>
</cp:coreProperties>
</file>